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 id="261" r:id="rId14"/>
    <p:sldId id="262" r:id="rId15"/>
    <p:sldId id="263" r:id="rId16"/>
  </p:sldIdLst>
  <p:sldSz cy="10058400" cx="7772400"/>
  <p:notesSz cx="6858000" cy="9144000"/>
  <p:embeddedFontLst>
    <p:embeddedFont>
      <p:font typeface="Halant"/>
      <p:regular r:id="rId17"/>
      <p:bold r:id="rId18"/>
    </p:embeddedFont>
    <p:embeddedFont>
      <p:font typeface="Inter SemiBold"/>
      <p:regular r:id="rId19"/>
      <p:bold r:id="rId20"/>
      <p:italic r:id="rId21"/>
      <p:boldItalic r:id="rId22"/>
    </p:embeddedFont>
    <p:embeddedFont>
      <p:font typeface="Inter"/>
      <p:regular r:id="rId23"/>
      <p:bold r:id="rId24"/>
      <p:italic r:id="rId25"/>
      <p:boldItalic r:id="rId26"/>
    </p:embeddedFont>
    <p:embeddedFont>
      <p:font typeface="Plus Jakarta Sans"/>
      <p:regular r:id="rId27"/>
      <p:bold r:id="rId28"/>
      <p:italic r:id="rId29"/>
      <p:boldItalic r:id="rId30"/>
    </p:embeddedFont>
    <p:embeddedFont>
      <p:font typeface="Plus Jakarta Sans Medium"/>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28D20E6-2FEB-4CE3-B4D2-BF354B5C36B9}">
  <a:tblStyle styleId="{928D20E6-2FEB-4CE3-B4D2-BF354B5C36B9}"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AB7DA95-CC75-4348-9E75-1E0EB019584B}"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bold.fntdata"/><Relationship Id="rId22" Type="http://schemas.openxmlformats.org/officeDocument/2006/relationships/font" Target="fonts/InterSemiBold-boldItalic.fntdata"/><Relationship Id="rId21" Type="http://schemas.openxmlformats.org/officeDocument/2006/relationships/font" Target="fonts/InterSemiBold-italic.fntdata"/><Relationship Id="rId24" Type="http://schemas.openxmlformats.org/officeDocument/2006/relationships/font" Target="fonts/Inter-bold.fntdata"/><Relationship Id="rId23" Type="http://schemas.openxmlformats.org/officeDocument/2006/relationships/font" Target="fonts/Inter-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Inter-boldItalic.fntdata"/><Relationship Id="rId25" Type="http://schemas.openxmlformats.org/officeDocument/2006/relationships/font" Target="fonts/Inter-italic.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italic.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Medium-regular.fntdata"/><Relationship Id="rId30" Type="http://schemas.openxmlformats.org/officeDocument/2006/relationships/font" Target="fonts/PlusJakartaSans-boldItalic.fntdata"/><Relationship Id="rId11" Type="http://schemas.openxmlformats.org/officeDocument/2006/relationships/slide" Target="slides/slide3.xml"/><Relationship Id="rId33" Type="http://schemas.openxmlformats.org/officeDocument/2006/relationships/font" Target="fonts/PlusJakartaSansMedium-italic.fntdata"/><Relationship Id="rId10" Type="http://schemas.openxmlformats.org/officeDocument/2006/relationships/slide" Target="slides/slide2.xml"/><Relationship Id="rId32" Type="http://schemas.openxmlformats.org/officeDocument/2006/relationships/font" Target="fonts/PlusJakartaSansMedium-bold.fntdata"/><Relationship Id="rId13" Type="http://schemas.openxmlformats.org/officeDocument/2006/relationships/slide" Target="slides/slide5.xml"/><Relationship Id="rId12" Type="http://schemas.openxmlformats.org/officeDocument/2006/relationships/slide" Target="slides/slide4.xml"/><Relationship Id="rId34" Type="http://schemas.openxmlformats.org/officeDocument/2006/relationships/font" Target="fonts/PlusJakartaSansMedium-boldItalic.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font" Target="fonts/Halant-regular.fntdata"/><Relationship Id="rId16" Type="http://schemas.openxmlformats.org/officeDocument/2006/relationships/slide" Target="slides/slide8.xml"/><Relationship Id="rId19" Type="http://schemas.openxmlformats.org/officeDocument/2006/relationships/font" Target="fonts/InterSemiBold-regular.fntdata"/><Relationship Id="rId18" Type="http://schemas.openxmlformats.org/officeDocument/2006/relationships/font" Target="fonts/Halan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4a8034dd7d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4a8034dd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4a8034dd7d_0_2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4a8034dd7d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4a8034dd7d_0_2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4a8034dd7d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4a8034dd7d_0_26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4a8034dd7d_0_2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4a8034dd7d_0_28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4a8034dd7d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4a8034dd7d_0_30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4a8034dd7d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4a8034dd7d_0_3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4a8034dd7d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4b6cd2ad0e_0_6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4b6cd2ad0e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5" name="Google Shape;85;p2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92" name="Google Shape;92;p2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3.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8.png"/><Relationship Id="rId5"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37"/>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a:t>
            </a:r>
            <a:r>
              <a:rPr lang="en" sz="2400">
                <a:solidFill>
                  <a:schemeClr val="dk1"/>
                </a:solidFill>
                <a:latin typeface="Halant"/>
                <a:ea typeface="Halant"/>
                <a:cs typeface="Halant"/>
                <a:sym typeface="Halant"/>
              </a:rPr>
              <a:t>What is the Context?</a:t>
            </a:r>
            <a:r>
              <a:rPr lang="en" sz="2400">
                <a:solidFill>
                  <a:schemeClr val="dk1"/>
                </a:solidFill>
                <a:latin typeface="Halant"/>
                <a:ea typeface="Halant"/>
                <a:cs typeface="Halant"/>
                <a:sym typeface="Halant"/>
              </a:rPr>
              <a:t>” First Industrial Revolution</a:t>
            </a:r>
            <a:endParaRPr sz="1900">
              <a:latin typeface="Halant"/>
              <a:ea typeface="Halant"/>
              <a:cs typeface="Halant"/>
              <a:sym typeface="Halant"/>
            </a:endParaRPr>
          </a:p>
        </p:txBody>
      </p:sp>
      <p:pic>
        <p:nvPicPr>
          <p:cNvPr id="145" name="Google Shape;145;p3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6" name="Google Shape;146;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7" name="Google Shape;147;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8" name="Google Shape;148;p37"/>
          <p:cNvGraphicFramePr/>
          <p:nvPr/>
        </p:nvGraphicFramePr>
        <p:xfrm>
          <a:off x="382188" y="1890350"/>
          <a:ext cx="3000000" cy="3000000"/>
        </p:xfrm>
        <a:graphic>
          <a:graphicData uri="http://schemas.openxmlformats.org/drawingml/2006/table">
            <a:tbl>
              <a:tblPr>
                <a:noFill/>
                <a:tableStyleId>{928D20E6-2FEB-4CE3-B4D2-BF354B5C36B9}</a:tableStyleId>
              </a:tblPr>
              <a:tblGrid>
                <a:gridCol w="4968250"/>
                <a:gridCol w="2039875"/>
              </a:tblGrid>
              <a:tr h="7061575">
                <a:tc>
                  <a:txBody>
                    <a:bodyPr/>
                    <a:lstStyle/>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occurred during a period known as the Antebellum Era (before the Civil War). In the late 1700s to the mid-1800s, people started using machines to make goods instead of by hand. </a:t>
                      </a: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This made production faster and cheaper, helping businesses grow and making goods more available and affordable. This led to the growth of factories, cities, and new inventions, while at the same time better transportation improved trade. However, it also increased economic and social differences between the North and South.</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cotton gin, invented by Eli Whitney in 1793, made cotton production faster and increased Southern dependence on slavery. Whitney also introduced interchangeable parts, helping factories mass-produce goods more efficiently. While the South grew its plantations, the North became more industrial. </a:t>
                      </a:r>
                      <a:r>
                        <a:rPr b="1" lang="en" sz="1100">
                          <a:solidFill>
                            <a:schemeClr val="dk1"/>
                          </a:solidFill>
                          <a:latin typeface="Inter"/>
                          <a:ea typeface="Inter"/>
                          <a:cs typeface="Inter"/>
                          <a:sym typeface="Inter"/>
                        </a:rPr>
                        <a:t>(B)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Factories became centers of industry, especially in places like Lowell, Massachusetts, where young women called “Lowell girls” worked in textile mills. They worked long hours in difficult conditions, but their wages fueled greater independence. As steam and water power improved factories, cities grew and immigrants from Ireland and Germany helped drive Northern industrial growth. </a:t>
                      </a:r>
                      <a:r>
                        <a:rPr b="1" lang="en" sz="1100">
                          <a:solidFill>
                            <a:schemeClr val="dk1"/>
                          </a:solidFill>
                          <a:latin typeface="Inter"/>
                          <a:ea typeface="Inter"/>
                          <a:cs typeface="Inter"/>
                          <a:sym typeface="Inter"/>
                        </a:rPr>
                        <a:t>(C)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Industrialization also improved transportation, helping businesses trade goods more easily. The Erie Canal (completed in 1825) connected the Great Lakes to the Hudson River, making it much cheaper to ship goods between the Midwest and the East Coast. Steamboats, like Robert Fulton’s Clermont, made river travel faster, and railroads, which began expanding in the 1830s and 1840s, connected distant parts of the country. These improvements encouraged westward expansion, increased trade, and linked northern cities with western farms. However, while the North was becoming more modern and industrial, the South remained focused on plantation agriculture, leading to growing tensions between the two regions. </a:t>
                      </a:r>
                      <a:r>
                        <a:rPr b="1" lang="en" sz="1100">
                          <a:solidFill>
                            <a:schemeClr val="dk1"/>
                          </a:solidFill>
                          <a:latin typeface="Inter"/>
                          <a:ea typeface="Inter"/>
                          <a:cs typeface="Inter"/>
                          <a:sym typeface="Inter"/>
                        </a:rPr>
                        <a:t>(D)</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played a major role in shaping the Antebellum Era. It helped the North develop a strong economy based on industry and wage labor, while the South continued to depend on slavery and cotton. These differences led to political debates over tariffs, economic policies, and the expansion of slavery into new territories. The changes brought by industrialization helped set the stage for the conflicts that would eventually lead to the Civil War. </a:t>
                      </a:r>
                      <a:r>
                        <a:rPr b="1" lang="en" sz="1100">
                          <a:solidFill>
                            <a:schemeClr val="dk1"/>
                          </a:solidFill>
                          <a:latin typeface="Inter"/>
                          <a:ea typeface="Inter"/>
                          <a:cs typeface="Inter"/>
                          <a:sym typeface="Inter"/>
                        </a:rPr>
                        <a:t>(E)</a:t>
                      </a:r>
                      <a:endParaRPr b="1" sz="11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9050">
                      <a:solidFill>
                        <a:srgbClr val="E95C3D"/>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A. </a:t>
                      </a:r>
                      <a:r>
                        <a:rPr lang="en" sz="1100">
                          <a:solidFill>
                            <a:srgbClr val="000000"/>
                          </a:solidFill>
                          <a:latin typeface="Inter"/>
                          <a:ea typeface="Inter"/>
                          <a:cs typeface="Inter"/>
                          <a:sym typeface="Inter"/>
                        </a:rPr>
                        <a:t>W</a:t>
                      </a:r>
                      <a:r>
                        <a:rPr lang="en" sz="1100">
                          <a:latin typeface="Inter"/>
                          <a:ea typeface="Inter"/>
                          <a:cs typeface="Inter"/>
                          <a:sym typeface="Inter"/>
                        </a:rPr>
                        <a:t>hen was the First Industrial Revolution?</a:t>
                      </a:r>
                      <a:endParaRPr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B. </a:t>
                      </a:r>
                      <a:r>
                        <a:rPr lang="en" sz="1100">
                          <a:latin typeface="Inter"/>
                          <a:ea typeface="Inter"/>
                          <a:cs typeface="Inter"/>
                          <a:sym typeface="Inter"/>
                        </a:rPr>
                        <a:t>How did the cotton gin change the Southern economy?</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C.</a:t>
                      </a:r>
                      <a:r>
                        <a:rPr lang="en" sz="1100">
                          <a:solidFill>
                            <a:srgbClr val="000000"/>
                          </a:solidFill>
                          <a:latin typeface="Inter"/>
                          <a:ea typeface="Inter"/>
                          <a:cs typeface="Inter"/>
                          <a:sym typeface="Inter"/>
                        </a:rPr>
                        <a:t> </a:t>
                      </a:r>
                      <a:r>
                        <a:rPr lang="en" sz="1100">
                          <a:latin typeface="Inter"/>
                          <a:ea typeface="Inter"/>
                          <a:cs typeface="Inter"/>
                          <a:sym typeface="Inter"/>
                        </a:rPr>
                        <a:t>How did factory jobs change life in the North?</a:t>
                      </a:r>
                      <a:endParaRPr b="1"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D. </a:t>
                      </a:r>
                      <a:r>
                        <a:rPr lang="en" sz="1100">
                          <a:latin typeface="Inter"/>
                          <a:ea typeface="Inter"/>
                          <a:cs typeface="Inter"/>
                          <a:sym typeface="Inter"/>
                        </a:rPr>
                        <a:t>What were two ways that transportation improved during the First Industrial Revolution?</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E. </a:t>
                      </a:r>
                      <a:r>
                        <a:rPr lang="en" sz="1100">
                          <a:solidFill>
                            <a:srgbClr val="000000"/>
                          </a:solidFill>
                          <a:latin typeface="Inter"/>
                          <a:ea typeface="Inter"/>
                          <a:cs typeface="Inter"/>
                          <a:sym typeface="Inter"/>
                        </a:rPr>
                        <a:t>W</a:t>
                      </a:r>
                      <a:r>
                        <a:rPr lang="en" sz="1100">
                          <a:latin typeface="Inter"/>
                          <a:ea typeface="Inter"/>
                          <a:cs typeface="Inter"/>
                          <a:sym typeface="Inter"/>
                        </a:rPr>
                        <a:t>hat differences expanded between the North and South? How did this increase tensions?</a:t>
                      </a:r>
                      <a:endParaRPr sz="11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rgbClr val="E95C3D"/>
                        </a:solidFill>
                        <a:latin typeface="Inter"/>
                        <a:ea typeface="Inter"/>
                        <a:cs typeface="Inter"/>
                        <a:sym typeface="Inter"/>
                      </a:endParaRPr>
                    </a:p>
                  </a:txBody>
                  <a:tcPr marT="109725" marB="109725" marR="109725" marL="109725">
                    <a:lnL cap="flat" cmpd="sng" w="19050">
                      <a:solidFill>
                        <a:srgbClr val="E95C3D"/>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49" name="Google Shape;149;p37"/>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50" name="Google Shape;150;p37"/>
          <p:cNvSpPr txBox="1"/>
          <p:nvPr/>
        </p:nvSpPr>
        <p:spPr>
          <a:xfrm>
            <a:off x="1878100" y="880975"/>
            <a:ext cx="5439000" cy="8874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51" name="Google Shape;151;p37"/>
          <p:cNvPicPr preferRelativeResize="0"/>
          <p:nvPr/>
        </p:nvPicPr>
        <p:blipFill rotWithShape="1">
          <a:blip r:embed="rId4">
            <a:alphaModFix/>
          </a:blip>
          <a:srcRect b="0" l="0" r="0" t="0"/>
          <a:stretch/>
        </p:blipFill>
        <p:spPr>
          <a:xfrm>
            <a:off x="694375" y="798674"/>
            <a:ext cx="1019100" cy="1019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5" name="Shape 155"/>
        <p:cNvGrpSpPr/>
        <p:nvPr/>
      </p:nvGrpSpPr>
      <p:grpSpPr>
        <a:xfrm>
          <a:off x="0" y="0"/>
          <a:ext cx="0" cy="0"/>
          <a:chOff x="0" y="0"/>
          <a:chExt cx="0" cy="0"/>
        </a:xfrm>
      </p:grpSpPr>
      <p:sp>
        <p:nvSpPr>
          <p:cNvPr id="156" name="Google Shape;156;p38"/>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57" name="Google Shape;157;p3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58" name="Google Shape;158;p38"/>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59" name="Google Shape;159;p38"/>
          <p:cNvGraphicFramePr/>
          <p:nvPr/>
        </p:nvGraphicFramePr>
        <p:xfrm>
          <a:off x="469041" y="1704835"/>
          <a:ext cx="3000000" cy="3000000"/>
        </p:xfrm>
        <a:graphic>
          <a:graphicData uri="http://schemas.openxmlformats.org/drawingml/2006/table">
            <a:tbl>
              <a:tblPr>
                <a:noFill/>
                <a:tableStyleId>{928D20E6-2FEB-4CE3-B4D2-BF354B5C36B9}</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Context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During the early 1800s, new inventions and machines began to change the way Americans worked, produced goods, and lived. The cotton gin, invented by Eli Whitney, made it much easier and faster to remove seeds from cotton, which helped the textile industry grow rapidly. Machines like the spinning jenny and power loom allowed factories to spin and weave cloth much faster than people could by hand. These technologies led to the growth of textile mills, especially in the Northeast. Instead of making goods at home, more and more items were now made in large factories using machines powered by water or steam. In addition to textiles, new machines improved farming and manufacturing of metal tools. These inventions helped businesses produce more, earn more profit, and reach more customers.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60" name="Google Shape;160;p38"/>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61" name="Google Shape;161;p38"/>
          <p:cNvGraphicFramePr/>
          <p:nvPr/>
        </p:nvGraphicFramePr>
        <p:xfrm>
          <a:off x="469041" y="4219435"/>
          <a:ext cx="3000000" cy="3000000"/>
        </p:xfrm>
        <a:graphic>
          <a:graphicData uri="http://schemas.openxmlformats.org/drawingml/2006/table">
            <a:tbl>
              <a:tblPr>
                <a:noFill/>
                <a:tableStyleId>{928D20E6-2FEB-4CE3-B4D2-BF354B5C36B9}</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Oliver Evans, </a:t>
                      </a:r>
                      <a:r>
                        <a:rPr i="1" lang="en" sz="1200">
                          <a:solidFill>
                            <a:schemeClr val="dk1"/>
                          </a:solidFill>
                          <a:latin typeface="Halant"/>
                          <a:ea typeface="Halant"/>
                          <a:cs typeface="Halant"/>
                          <a:sym typeface="Halant"/>
                        </a:rPr>
                        <a:t>The Young Mill-Wright and Miller’s Guide</a:t>
                      </a:r>
                      <a:r>
                        <a:rPr lang="en" sz="1200">
                          <a:solidFill>
                            <a:schemeClr val="dk1"/>
                          </a:solidFill>
                          <a:latin typeface="Halant"/>
                          <a:ea typeface="Halant"/>
                          <a:cs typeface="Halant"/>
                          <a:sym typeface="Halant"/>
                        </a:rPr>
                        <a:t>, Philadelphia, P.A., 1795.</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common mode of manufacturing flour, much labor is required to attend the different processes of grinding, bolting, and cooling, as the grain and meal must be lifted and carried from one part of the mill to another by hand. This not only consumes time but increases the expense of manufacturing. By the assistance of these elevators, conveyors, and hopper-boys, the whole process of grinding and bolting may be carried on without manual labor, excepting to set the different parts in motion. The grain, once received into the mill, passes through all the stages of manufacture without being touched by human hands, until it is packed in barrels, ready for market. This improvement not only saves labor but ensures a more uniform and superior quality of flour, as the meal is kept in constant motion, preventing it from heating or souring. Mills constructed on this plan will be able to produce more flour in a shorter time, at less expense, and of better quality, than those conducted by the ordinary method. Such improvements in machinery are essential to the progress of manufactures and will enable this country to compete with the most advanced nations of Europe. By embracing new inventions, we shall reduce dependence on foreign goods and strengthen our domestic industry.</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5" name="Shape 165"/>
        <p:cNvGrpSpPr/>
        <p:nvPr/>
      </p:nvGrpSpPr>
      <p:grpSpPr>
        <a:xfrm>
          <a:off x="0" y="0"/>
          <a:ext cx="0" cy="0"/>
          <a:chOff x="0" y="0"/>
          <a:chExt cx="0" cy="0"/>
        </a:xfrm>
      </p:grpSpPr>
      <p:sp>
        <p:nvSpPr>
          <p:cNvPr id="166" name="Google Shape;166;p3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67" name="Google Shape;167;p39"/>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68" name="Google Shape;168;p39"/>
          <p:cNvGraphicFramePr/>
          <p:nvPr/>
        </p:nvGraphicFramePr>
        <p:xfrm>
          <a:off x="4067716" y="1247635"/>
          <a:ext cx="3000000" cy="3000000"/>
        </p:xfrm>
        <a:graphic>
          <a:graphicData uri="http://schemas.openxmlformats.org/drawingml/2006/table">
            <a:tbl>
              <a:tblPr>
                <a:noFill/>
                <a:tableStyleId>{928D20E6-2FEB-4CE3-B4D2-BF354B5C36B9}</a:tableStyleId>
              </a:tblPr>
              <a:tblGrid>
                <a:gridCol w="1022275"/>
                <a:gridCol w="749675"/>
                <a:gridCol w="131070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a:t>
                      </a:r>
                      <a:r>
                        <a:rPr i="1" lang="en" sz="1200">
                          <a:solidFill>
                            <a:schemeClr val="dk1"/>
                          </a:solidFill>
                          <a:latin typeface="Halant"/>
                          <a:ea typeface="Halant"/>
                          <a:cs typeface="Halant"/>
                          <a:sym typeface="Halant"/>
                        </a:rPr>
                        <a:t>The Whig Standard</a:t>
                      </a:r>
                      <a:r>
                        <a:rPr lang="en" sz="1200">
                          <a:solidFill>
                            <a:schemeClr val="dk1"/>
                          </a:solidFill>
                          <a:latin typeface="Halant"/>
                          <a:ea typeface="Halant"/>
                          <a:cs typeface="Halant"/>
                          <a:sym typeface="Halant"/>
                        </a:rPr>
                        <a:t>, “Morse’s Telegraph,” May 28, 1844, Library of Congress.</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pic>
        <p:nvPicPr>
          <p:cNvPr id="169" name="Google Shape;169;p3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70" name="Google Shape;170;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1" name="Google Shape;171;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2" name="Google Shape;172;p39"/>
          <p:cNvPicPr preferRelativeResize="0"/>
          <p:nvPr/>
        </p:nvPicPr>
        <p:blipFill>
          <a:blip r:embed="rId5">
            <a:alphaModFix/>
          </a:blip>
          <a:stretch>
            <a:fillRect/>
          </a:stretch>
        </p:blipFill>
        <p:spPr>
          <a:xfrm>
            <a:off x="381547" y="1247625"/>
            <a:ext cx="3432225" cy="4778400"/>
          </a:xfrm>
          <a:prstGeom prst="rect">
            <a:avLst/>
          </a:prstGeom>
          <a:noFill/>
          <a:ln cap="flat" cmpd="sng" w="9525">
            <a:solidFill>
              <a:schemeClr val="dk1"/>
            </a:solidFill>
            <a:prstDash val="solid"/>
            <a:round/>
            <a:headEnd len="sm" w="sm" type="none"/>
            <a:tailEnd len="sm" w="sm" type="none"/>
          </a:ln>
        </p:spPr>
      </p:pic>
      <p:pic>
        <p:nvPicPr>
          <p:cNvPr id="173" name="Google Shape;173;p39"/>
          <p:cNvPicPr preferRelativeResize="0"/>
          <p:nvPr/>
        </p:nvPicPr>
        <p:blipFill>
          <a:blip r:embed="rId6">
            <a:alphaModFix/>
          </a:blip>
          <a:stretch>
            <a:fillRect/>
          </a:stretch>
        </p:blipFill>
        <p:spPr>
          <a:xfrm>
            <a:off x="3074400" y="6454050"/>
            <a:ext cx="4343374" cy="2760201"/>
          </a:xfrm>
          <a:prstGeom prst="rect">
            <a:avLst/>
          </a:prstGeom>
          <a:noFill/>
          <a:ln cap="flat" cmpd="sng" w="9525">
            <a:solidFill>
              <a:schemeClr val="dk1"/>
            </a:solidFill>
            <a:prstDash val="solid"/>
            <a:round/>
            <a:headEnd len="sm" w="sm" type="none"/>
            <a:tailEnd len="sm" w="sm" type="none"/>
          </a:ln>
        </p:spPr>
      </p:pic>
      <p:graphicFrame>
        <p:nvGraphicFramePr>
          <p:cNvPr id="174" name="Google Shape;174;p39"/>
          <p:cNvGraphicFramePr/>
          <p:nvPr/>
        </p:nvGraphicFramePr>
        <p:xfrm>
          <a:off x="4067716" y="5591035"/>
          <a:ext cx="3000000" cy="3000000"/>
        </p:xfrm>
        <a:graphic>
          <a:graphicData uri="http://schemas.openxmlformats.org/drawingml/2006/table">
            <a:tbl>
              <a:tblPr>
                <a:noFill/>
                <a:tableStyleId>{928D20E6-2FEB-4CE3-B4D2-BF354B5C36B9}</a:tableStyleId>
              </a:tblPr>
              <a:tblGrid>
                <a:gridCol w="1022275"/>
                <a:gridCol w="749675"/>
                <a:gridCol w="1310700"/>
              </a:tblGrid>
              <a:tr h="2997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3: Sage, Sons &amp; Co., “View of the first American Railway Train,” Buffalo, N.Y., 1832. Library of Congress.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
        <p:nvSpPr>
          <p:cNvPr id="175" name="Google Shape;175;p39"/>
          <p:cNvSpPr txBox="1"/>
          <p:nvPr/>
        </p:nvSpPr>
        <p:spPr>
          <a:xfrm>
            <a:off x="298350" y="6248400"/>
            <a:ext cx="2667900" cy="323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Description: </a:t>
            </a:r>
            <a:r>
              <a:rPr lang="en" sz="1100">
                <a:solidFill>
                  <a:schemeClr val="dk1"/>
                </a:solidFill>
                <a:latin typeface="Inter"/>
                <a:ea typeface="Inter"/>
                <a:cs typeface="Inter"/>
                <a:sym typeface="Inter"/>
              </a:rPr>
              <a:t>The "View of the first American Railway Train, 1832" is a photograph that shows one of the first trains used on an American railroad. This train traveled in Buffalo, New York and was part of the early development of railroads in the United States. The photo captures a historic moment in the 19th century, showing how railroads began changing transportation, helping people and goods travel faster than ever before. This image helps us understand how railroads helped shape America's growth and connect cities, especially as new technologies started to change the way people lived and worked.</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9" name="Shape 179"/>
        <p:cNvGrpSpPr/>
        <p:nvPr/>
      </p:nvGrpSpPr>
      <p:grpSpPr>
        <a:xfrm>
          <a:off x="0" y="0"/>
          <a:ext cx="0" cy="0"/>
          <a:chOff x="0" y="0"/>
          <a:chExt cx="0" cy="0"/>
        </a:xfrm>
      </p:grpSpPr>
      <p:sp>
        <p:nvSpPr>
          <p:cNvPr id="180" name="Google Shape;180;p4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81" name="Google Shape;181;p40"/>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82" name="Google Shape;182;p40"/>
          <p:cNvGraphicFramePr/>
          <p:nvPr/>
        </p:nvGraphicFramePr>
        <p:xfrm>
          <a:off x="469041" y="1171435"/>
          <a:ext cx="3000000" cy="3000000"/>
        </p:xfrm>
        <a:graphic>
          <a:graphicData uri="http://schemas.openxmlformats.org/drawingml/2006/table">
            <a:tbl>
              <a:tblPr>
                <a:noFill/>
                <a:tableStyleId>{928D20E6-2FEB-4CE3-B4D2-BF354B5C36B9}</a:tableStyleId>
              </a:tblPr>
              <a:tblGrid>
                <a:gridCol w="2266425"/>
                <a:gridCol w="1662050"/>
                <a:gridCol w="2905850"/>
              </a:tblGrid>
              <a:tr h="56910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Edward W. Stevens, “Technology, Literacy, and Early Industrial Expansion in the United States,” </a:t>
                      </a:r>
                      <a:r>
                        <a:rPr i="1" lang="en" sz="1200">
                          <a:solidFill>
                            <a:schemeClr val="dk1"/>
                          </a:solidFill>
                          <a:latin typeface="Halant"/>
                          <a:ea typeface="Halant"/>
                          <a:cs typeface="Halant"/>
                          <a:sym typeface="Halant"/>
                        </a:rPr>
                        <a:t>History of Education Quarterly, </a:t>
                      </a:r>
                      <a:r>
                        <a:rPr lang="en" sz="1200">
                          <a:solidFill>
                            <a:schemeClr val="dk1"/>
                          </a:solidFill>
                          <a:latin typeface="Halant"/>
                          <a:ea typeface="Halant"/>
                          <a:cs typeface="Halant"/>
                          <a:sym typeface="Halant"/>
                        </a:rPr>
                        <a:t>1990.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1530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transition from skill-in-the-hand to skill-in-the-machine, from artisanship to mass production, took place over several generations and was the crucible within which technical literacy was forged. Both the substance and method of technical learning were guided by several basic characteristics of the emerging industrial economy in the United States.</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First, American mechanization, particularly in textile manufacturing, was a response to a “severe shortage of unskilled labor” which, in turn, necessitated labor-saving devices… </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Second, the concepts of interchangeability and uniformity that underlay the “American system” relied on sophisticated gauge techniques, automatic stop-motion mechanisms, variable speed control, and advanced cutting tools… As high speed production processes increased, it became imperative for entrepreneurs to seek out machinists and technical experts with good managerial skills to oversee production.</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Finally, the “pace of industrialization,” as Rosenberg observes, was, “ in large measure, determined by the speed with which technical knowledge was diffused from its point of origin to other sectors of the economy where such knowledge had useful applications.” While machines were produced “by their ultimate users on an ad hoc basis” in 1820, between 1840 and 1880s manufacturers began to share their solution to common machine-making problems.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4150">
                <a:tc gridSpan="3" vMerge="1"/>
                <a:tc hMerge="1" vMerge="1"/>
                <a:tc hMerge="1" vMerge="1"/>
              </a:tr>
            </a:tbl>
          </a:graphicData>
        </a:graphic>
      </p:graphicFrame>
      <p:pic>
        <p:nvPicPr>
          <p:cNvPr id="183" name="Google Shape;183;p40"/>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84" name="Google Shape;184;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5" name="Google Shape;185;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86" name="Google Shape;186;p40"/>
          <p:cNvGraphicFramePr/>
          <p:nvPr/>
        </p:nvGraphicFramePr>
        <p:xfrm>
          <a:off x="469041" y="5895835"/>
          <a:ext cx="3000000" cy="3000000"/>
        </p:xfrm>
        <a:graphic>
          <a:graphicData uri="http://schemas.openxmlformats.org/drawingml/2006/table">
            <a:tbl>
              <a:tblPr>
                <a:noFill/>
                <a:tableStyleId>{928D20E6-2FEB-4CE3-B4D2-BF354B5C36B9}</a:tableStyleId>
              </a:tblPr>
              <a:tblGrid>
                <a:gridCol w="2266425"/>
                <a:gridCol w="1662050"/>
                <a:gridCol w="290585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5: Gene Dattel, “When Cotton Was King,” </a:t>
                      </a:r>
                      <a:r>
                        <a:rPr i="1" lang="en" sz="1200">
                          <a:solidFill>
                            <a:schemeClr val="dk1"/>
                          </a:solidFill>
                          <a:latin typeface="Halant"/>
                          <a:ea typeface="Halant"/>
                          <a:cs typeface="Halant"/>
                          <a:sym typeface="Halant"/>
                        </a:rPr>
                        <a:t>New York Times, </a:t>
                      </a:r>
                      <a:r>
                        <a:rPr lang="en" sz="1200">
                          <a:solidFill>
                            <a:schemeClr val="dk1"/>
                          </a:solidFill>
                          <a:latin typeface="Halant"/>
                          <a:ea typeface="Halant"/>
                          <a:cs typeface="Halant"/>
                          <a:sym typeface="Halant"/>
                        </a:rPr>
                        <a:t>2011.</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1787, there was virtually no cotton grown in America. Two things, however, quickly changed that. Eli Whitney’s cotton gin allowed cotton production to go from a process limited by manual labor to an industrial machine, allowing a person to “clean” 50 pounds, rather than one pound, of cotton a day. And of course, the cotton gin didn’t remove manual labor from the process; it just shifted it. In fact, this labor-saving device extended slavery by creating a labor shortage in the cotton fields.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mass production of cotton was accompanied by a dramatic 90 percent drop in the price of a cotton textile garment. This in turn led to a consumer revolution whose raw material was slave-produced cotton – 80 percent of which was produced in the South. As a result, American cotton production exploded from almost nothing in 1787 to over 4.5 million bales, at 500 lbs. a bale, by 1860. On the eve of the war, cotton comprised almost 60 percent of America’s exports.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0" name="Shape 190"/>
        <p:cNvGrpSpPr/>
        <p:nvPr/>
      </p:nvGrpSpPr>
      <p:grpSpPr>
        <a:xfrm>
          <a:off x="0" y="0"/>
          <a:ext cx="0" cy="0"/>
          <a:chOff x="0" y="0"/>
          <a:chExt cx="0" cy="0"/>
        </a:xfrm>
      </p:grpSpPr>
      <p:sp>
        <p:nvSpPr>
          <p:cNvPr id="191" name="Google Shape;191;p4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92" name="Google Shape;192;p41"/>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93" name="Google Shape;193;p41"/>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194" name="Google Shape;194;p41"/>
          <p:cNvGraphicFramePr/>
          <p:nvPr/>
        </p:nvGraphicFramePr>
        <p:xfrm>
          <a:off x="469041" y="1704835"/>
          <a:ext cx="3000000" cy="3000000"/>
        </p:xfrm>
        <a:graphic>
          <a:graphicData uri="http://schemas.openxmlformats.org/drawingml/2006/table">
            <a:tbl>
              <a:tblPr>
                <a:noFill/>
                <a:tableStyleId>{928D20E6-2FEB-4CE3-B4D2-BF354B5C36B9}</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Oliver Evans, </a:t>
                      </a:r>
                      <a:r>
                        <a:rPr b="1" i="1" lang="en" sz="1200">
                          <a:solidFill>
                            <a:schemeClr val="dk1"/>
                          </a:solidFill>
                          <a:latin typeface="Inter"/>
                          <a:ea typeface="Inter"/>
                          <a:cs typeface="Inter"/>
                          <a:sym typeface="Inter"/>
                        </a:rPr>
                        <a:t>The Young Mill-Wright and Miller’s Guide</a:t>
                      </a:r>
                      <a:r>
                        <a:rPr b="1" lang="en" sz="1200">
                          <a:solidFill>
                            <a:schemeClr val="dk1"/>
                          </a:solidFill>
                          <a:latin typeface="Inter"/>
                          <a:ea typeface="Inter"/>
                          <a:cs typeface="Inter"/>
                          <a:sym typeface="Inter"/>
                        </a:rPr>
                        <a:t>, 1795.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problem did Oliver Evans want to fix in flour mills?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his new machines help?</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a:t>
                      </a:r>
                      <a:r>
                        <a:rPr b="1" i="1" lang="en" sz="1200">
                          <a:solidFill>
                            <a:schemeClr val="dk1"/>
                          </a:solidFill>
                          <a:latin typeface="Inter"/>
                          <a:ea typeface="Inter"/>
                          <a:cs typeface="Inter"/>
                          <a:sym typeface="Inter"/>
                        </a:rPr>
                        <a:t>The Whig Standard</a:t>
                      </a:r>
                      <a:r>
                        <a:rPr b="1" lang="en" sz="1200">
                          <a:solidFill>
                            <a:schemeClr val="dk1"/>
                          </a:solidFill>
                          <a:latin typeface="Inter"/>
                          <a:ea typeface="Inter"/>
                          <a:cs typeface="Inter"/>
                          <a:sym typeface="Inter"/>
                        </a:rPr>
                        <a:t>, “Morse’s Telegraph,” May 28, 1844.</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people think the telegraph was important?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a:t>
                      </a:r>
                      <a:r>
                        <a:rPr b="1" lang="en" sz="1200">
                          <a:solidFill>
                            <a:srgbClr val="242424"/>
                          </a:solidFill>
                          <a:latin typeface="Inter"/>
                          <a:ea typeface="Inter"/>
                          <a:cs typeface="Inter"/>
                          <a:sym typeface="Inter"/>
                        </a:rPr>
                        <a:t>View of the first American Railway Train</a:t>
                      </a:r>
                      <a:r>
                        <a:rPr b="1" lang="en" sz="1200">
                          <a:solidFill>
                            <a:srgbClr val="242424"/>
                          </a:solidFill>
                          <a:highlight>
                            <a:srgbClr val="F6F6F6"/>
                          </a:highlight>
                          <a:latin typeface="Inter"/>
                          <a:ea typeface="Inter"/>
                          <a:cs typeface="Inter"/>
                          <a:sym typeface="Inter"/>
                        </a:rPr>
                        <a:t>, 1832, Photograph. </a:t>
                      </a:r>
                      <a:endParaRPr b="1" sz="1200">
                        <a:solidFill>
                          <a:srgbClr val="242424"/>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rgbClr val="242424"/>
                          </a:solidFill>
                          <a:highlight>
                            <a:srgbClr val="F6F6F6"/>
                          </a:highlight>
                          <a:latin typeface="Inter"/>
                          <a:ea typeface="Inter"/>
                          <a:cs typeface="Inter"/>
                          <a:sym typeface="Inter"/>
                        </a:rPr>
                        <a:t>Based on the image, how did the first railway cars present monumental change to American society?</a:t>
                      </a:r>
                      <a:endParaRPr sz="1200">
                        <a:solidFill>
                          <a:srgbClr val="242424"/>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Edward W. Stevens, “Technology, Literacy, and Early Industrial Expansion in the United States,” 1990.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factories in the U.S. start using more machines?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this change the kind of workers factories needed?</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Gene Dattel, “When Cotton Was King,” </a:t>
                      </a:r>
                      <a:r>
                        <a:rPr b="1" i="1" lang="en" sz="1200">
                          <a:solidFill>
                            <a:schemeClr val="dk1"/>
                          </a:solidFill>
                          <a:latin typeface="Inter"/>
                          <a:ea typeface="Inter"/>
                          <a:cs typeface="Inter"/>
                          <a:sym typeface="Inter"/>
                        </a:rPr>
                        <a:t>New York Times, </a:t>
                      </a:r>
                      <a:r>
                        <a:rPr b="1" lang="en" sz="1200">
                          <a:solidFill>
                            <a:schemeClr val="dk1"/>
                          </a:solidFill>
                          <a:latin typeface="Inter"/>
                          <a:ea typeface="Inter"/>
                          <a:cs typeface="Inter"/>
                          <a:sym typeface="Inter"/>
                        </a:rPr>
                        <a:t>2011.</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cotton gin change cotton production?</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effect did the cotton gin have on slavery?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95" name="Google Shape;195;p41"/>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96" name="Google Shape;196;p4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7" name="Google Shape;197;p4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1" name="Shape 201"/>
        <p:cNvGrpSpPr/>
        <p:nvPr/>
      </p:nvGrpSpPr>
      <p:grpSpPr>
        <a:xfrm>
          <a:off x="0" y="0"/>
          <a:ext cx="0" cy="0"/>
          <a:chOff x="0" y="0"/>
          <a:chExt cx="0" cy="0"/>
        </a:xfrm>
      </p:grpSpPr>
      <p:sp>
        <p:nvSpPr>
          <p:cNvPr id="202" name="Google Shape;202;p42"/>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203" name="Google Shape;203;p4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4" name="Google Shape;204;p42"/>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5" name="Google Shape;205;p4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6" name="Google Shape;206;p42"/>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07" name="Google Shape;207;p42"/>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08" name="Google Shape;208;p42"/>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09" name="Google Shape;209;p42"/>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Clr>
                <a:schemeClr val="dk1"/>
              </a:buClr>
              <a:buSzPts val="1100"/>
              <a:buFont typeface="Arial"/>
              <a:buNone/>
            </a:pPr>
            <a:r>
              <a:rPr b="1" lang="en" sz="1300">
                <a:solidFill>
                  <a:schemeClr val="dk1"/>
                </a:solidFill>
                <a:latin typeface="Inter"/>
                <a:ea typeface="Inter"/>
                <a:cs typeface="Inter"/>
                <a:sym typeface="Inter"/>
              </a:rPr>
              <a:t>____________________.</a:t>
            </a:r>
            <a:endParaRPr b="1" sz="1100">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210" name="Google Shape;210;p42"/>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11" name="Google Shape;211;p42"/>
          <p:cNvGraphicFramePr/>
          <p:nvPr/>
        </p:nvGraphicFramePr>
        <p:xfrm>
          <a:off x="469250" y="4116400"/>
          <a:ext cx="3000000" cy="3000000"/>
        </p:xfrm>
        <a:graphic>
          <a:graphicData uri="http://schemas.openxmlformats.org/drawingml/2006/table">
            <a:tbl>
              <a:tblPr>
                <a:noFill/>
                <a:tableStyleId>{BAB7DA95-CC75-4348-9E75-1E0EB019584B}</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endParaRPr b="1" sz="9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12" name="Google Shape;212;p42"/>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3" name="Google Shape;213;p42"/>
          <p:cNvSpPr txBox="1"/>
          <p:nvPr/>
        </p:nvSpPr>
        <p:spPr>
          <a:xfrm>
            <a:off x="469050" y="70118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800">
              <a:solidFill>
                <a:srgbClr val="E95C3D"/>
              </a:solidFill>
              <a:latin typeface="Inter"/>
              <a:ea typeface="Inter"/>
              <a:cs typeface="Inter"/>
              <a:sym typeface="Inter"/>
            </a:endParaRPr>
          </a:p>
        </p:txBody>
      </p:sp>
      <p:sp>
        <p:nvSpPr>
          <p:cNvPr id="214" name="Google Shape;214;p42"/>
          <p:cNvSpPr txBox="1"/>
          <p:nvPr/>
        </p:nvSpPr>
        <p:spPr>
          <a:xfrm>
            <a:off x="469050" y="8289575"/>
            <a:ext cx="6834300" cy="10587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8" name="Shape 218"/>
        <p:cNvGrpSpPr/>
        <p:nvPr/>
      </p:nvGrpSpPr>
      <p:grpSpPr>
        <a:xfrm>
          <a:off x="0" y="0"/>
          <a:ext cx="0" cy="0"/>
          <a:chOff x="0" y="0"/>
          <a:chExt cx="0" cy="0"/>
        </a:xfrm>
      </p:grpSpPr>
      <p:sp>
        <p:nvSpPr>
          <p:cNvPr id="219" name="Google Shape;219;p43"/>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Most Significant Cause of the First Industrial Revolution Student Worksheet</a:t>
            </a:r>
            <a:endParaRPr sz="1900">
              <a:latin typeface="Halant"/>
              <a:ea typeface="Halant"/>
              <a:cs typeface="Halant"/>
              <a:sym typeface="Halant"/>
            </a:endParaRPr>
          </a:p>
        </p:txBody>
      </p:sp>
      <p:pic>
        <p:nvPicPr>
          <p:cNvPr id="220" name="Google Shape;220;p4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1" name="Google Shape;221;p4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2" name="Google Shape;222;p43"/>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startAt="5"/>
            </a:pPr>
            <a:r>
              <a:rPr lang="en" sz="1200">
                <a:solidFill>
                  <a:schemeClr val="dk1"/>
                </a:solidFill>
                <a:highlight>
                  <a:schemeClr val="lt1"/>
                </a:highlight>
                <a:latin typeface="Inter"/>
                <a:ea typeface="Inter"/>
                <a:cs typeface="Inter"/>
                <a:sym typeface="Inter"/>
              </a:rPr>
              <a:t>Discuss with a partner: What do you think was the most significant cause of the First Industrial Revolution? Why? (Consider Immediacy, Profundity, Scope)</a:t>
            </a:r>
            <a:endParaRPr sz="1200">
              <a:solidFill>
                <a:schemeClr val="dk1"/>
              </a:solidFill>
              <a:highlight>
                <a:schemeClr val="lt1"/>
              </a:highlight>
              <a:latin typeface="Inter"/>
              <a:ea typeface="Inter"/>
              <a:cs typeface="Inter"/>
              <a:sym typeface="Inter"/>
            </a:endParaRPr>
          </a:p>
        </p:txBody>
      </p:sp>
      <p:graphicFrame>
        <p:nvGraphicFramePr>
          <p:cNvPr id="223" name="Google Shape;223;p43"/>
          <p:cNvGraphicFramePr/>
          <p:nvPr/>
        </p:nvGraphicFramePr>
        <p:xfrm>
          <a:off x="717125" y="1361875"/>
          <a:ext cx="3000000" cy="3000000"/>
        </p:xfrm>
        <a:graphic>
          <a:graphicData uri="http://schemas.openxmlformats.org/drawingml/2006/table">
            <a:tbl>
              <a:tblPr>
                <a:noFill/>
                <a:tableStyleId>{BAB7DA95-CC75-4348-9E75-1E0EB019584B}</a:tableStyleId>
              </a:tblPr>
              <a:tblGrid>
                <a:gridCol w="1467725"/>
                <a:gridCol w="2202775"/>
                <a:gridCol w="3064300"/>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251425">
                <a:tc>
                  <a:txBody>
                    <a:bodyPr/>
                    <a:lstStyle/>
                    <a:p>
                      <a:pPr indent="0" lvl="0" marL="0" rtl="0" algn="ctr">
                        <a:spcBef>
                          <a:spcPts val="0"/>
                        </a:spcBef>
                        <a:spcAft>
                          <a:spcPts val="0"/>
                        </a:spcAft>
                        <a:buNone/>
                      </a:pPr>
                      <a:r>
                        <a:rPr b="1" lang="en" sz="1200">
                          <a:latin typeface="Inter"/>
                          <a:ea typeface="Inter"/>
                          <a:cs typeface="Inter"/>
                          <a:sym typeface="Inter"/>
                        </a:rPr>
                        <a:t>Technological Innovations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Transportation &amp; Infrastructure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Growing Labor Force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7" name="Shape 227"/>
        <p:cNvGrpSpPr/>
        <p:nvPr/>
      </p:nvGrpSpPr>
      <p:grpSpPr>
        <a:xfrm>
          <a:off x="0" y="0"/>
          <a:ext cx="0" cy="0"/>
          <a:chOff x="0" y="0"/>
          <a:chExt cx="0" cy="0"/>
        </a:xfrm>
      </p:grpSpPr>
      <p:pic>
        <p:nvPicPr>
          <p:cNvPr id="228" name="Google Shape;228;p4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9" name="Google Shape;229;p44"/>
          <p:cNvSpPr txBox="1"/>
          <p:nvPr/>
        </p:nvSpPr>
        <p:spPr>
          <a:xfrm>
            <a:off x="731000" y="16549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was the most significant cause of the First Industrial Revolution?</a:t>
            </a:r>
            <a:endParaRPr b="1" i="1" sz="1700">
              <a:solidFill>
                <a:schemeClr val="dk1"/>
              </a:solidFill>
              <a:latin typeface="Inter"/>
              <a:ea typeface="Inter"/>
              <a:cs typeface="Inter"/>
              <a:sym typeface="Inter"/>
            </a:endParaRPr>
          </a:p>
        </p:txBody>
      </p:sp>
      <p:sp>
        <p:nvSpPr>
          <p:cNvPr id="230" name="Google Shape;230;p4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1" name="Google Shape;231;p4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32" name="Google Shape;232;p44"/>
          <p:cNvSpPr txBox="1"/>
          <p:nvPr/>
        </p:nvSpPr>
        <p:spPr>
          <a:xfrm>
            <a:off x="455300" y="2876000"/>
            <a:ext cx="6861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Answer each of the Final Verdict questions below.</a:t>
            </a:r>
            <a:endParaRPr>
              <a:solidFill>
                <a:schemeClr val="dk1"/>
              </a:solidFill>
              <a:latin typeface="Halant"/>
              <a:ea typeface="Halant"/>
              <a:cs typeface="Halant"/>
              <a:sym typeface="Halant"/>
            </a:endParaRPr>
          </a:p>
        </p:txBody>
      </p:sp>
      <p:sp>
        <p:nvSpPr>
          <p:cNvPr id="233" name="Google Shape;233;p44"/>
          <p:cNvSpPr txBox="1"/>
          <p:nvPr/>
        </p:nvSpPr>
        <p:spPr>
          <a:xfrm>
            <a:off x="520000" y="3376800"/>
            <a:ext cx="6861900" cy="14643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Place a      next to the cause/justification you believe is the most significant. </a:t>
            </a:r>
            <a:endParaRPr i="1" sz="1200">
              <a:solidFill>
                <a:schemeClr val="dk1"/>
              </a:solidFill>
              <a:latin typeface="Inter"/>
              <a:ea typeface="Inter"/>
              <a:cs typeface="Inter"/>
              <a:sym typeface="Inter"/>
            </a:endParaRPr>
          </a:p>
          <a:p>
            <a:pPr indent="0" lvl="0" marL="0" rtl="0" algn="l">
              <a:spcBef>
                <a:spcPts val="1000"/>
              </a:spcBef>
              <a:spcAft>
                <a:spcPts val="0"/>
              </a:spcAft>
              <a:buNone/>
            </a:pPr>
            <a:r>
              <a:t/>
            </a:r>
            <a:endParaRPr i="1" sz="1200">
              <a:solidFill>
                <a:schemeClr val="dk1"/>
              </a:solidFill>
              <a:latin typeface="Inter"/>
              <a:ea typeface="Inter"/>
              <a:cs typeface="Inter"/>
              <a:sym typeface="Inter"/>
            </a:endParaRPr>
          </a:p>
          <a:p>
            <a:pPr indent="0" lvl="0" marL="0" rtl="0" algn="ctr">
              <a:spcBef>
                <a:spcPts val="1000"/>
              </a:spcBef>
              <a:spcAft>
                <a:spcPts val="0"/>
              </a:spcAft>
              <a:buNone/>
            </a:pPr>
            <a:r>
              <a:rPr b="1" lang="en">
                <a:solidFill>
                  <a:schemeClr val="dk1"/>
                </a:solidFill>
                <a:latin typeface="Inter"/>
                <a:ea typeface="Inter"/>
                <a:cs typeface="Inter"/>
                <a:sym typeface="Inter"/>
              </a:rPr>
              <a:t>⬜ Technological Innovations   		⬜ Transportation &amp; Infrastructure  </a:t>
            </a:r>
            <a:endParaRPr b="1">
              <a:solidFill>
                <a:schemeClr val="dk1"/>
              </a:solidFill>
              <a:latin typeface="Inter"/>
              <a:ea typeface="Inter"/>
              <a:cs typeface="Inter"/>
              <a:sym typeface="Inter"/>
            </a:endParaRPr>
          </a:p>
          <a:p>
            <a:pPr indent="0" lvl="0" marL="0" rtl="0" algn="ctr">
              <a:spcBef>
                <a:spcPts val="1000"/>
              </a:spcBef>
              <a:spcAft>
                <a:spcPts val="0"/>
              </a:spcAft>
              <a:buNone/>
            </a:pPr>
            <a:r>
              <a:rPr b="1" lang="en">
                <a:solidFill>
                  <a:schemeClr val="dk1"/>
                </a:solidFill>
                <a:latin typeface="Inter"/>
                <a:ea typeface="Inter"/>
                <a:cs typeface="Inter"/>
                <a:sym typeface="Inter"/>
              </a:rPr>
              <a:t>	 ⬜ Growing Labor Force</a:t>
            </a:r>
            <a:endParaRPr b="1">
              <a:solidFill>
                <a:schemeClr val="dk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234" name="Google Shape;234;p44"/>
          <p:cNvSpPr txBox="1"/>
          <p:nvPr/>
        </p:nvSpPr>
        <p:spPr>
          <a:xfrm>
            <a:off x="520000" y="4987375"/>
            <a:ext cx="6861900" cy="1856700"/>
          </a:xfrm>
          <a:prstGeom prst="rect">
            <a:avLst/>
          </a:prstGeom>
          <a:noFill/>
          <a:ln cap="flat" cmpd="sng" w="9525">
            <a:solidFill>
              <a:srgbClr val="F1AF4B"/>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startAt="2"/>
            </a:pPr>
            <a:r>
              <a:rPr lang="en" sz="1200">
                <a:solidFill>
                  <a:schemeClr val="dk1"/>
                </a:solidFill>
                <a:latin typeface="Inter"/>
                <a:ea typeface="Inter"/>
                <a:cs typeface="Inter"/>
                <a:sym typeface="Inter"/>
              </a:rPr>
              <a:t>Explain why you made your choice. What evidence convinced you the most?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235" name="Google Shape;235;p44"/>
          <p:cNvSpPr txBox="1"/>
          <p:nvPr/>
        </p:nvSpPr>
        <p:spPr>
          <a:xfrm>
            <a:off x="520000" y="6972650"/>
            <a:ext cx="6861900" cy="1994700"/>
          </a:xfrm>
          <a:prstGeom prst="rect">
            <a:avLst/>
          </a:prstGeom>
          <a:noFill/>
          <a:ln cap="flat" cmpd="sng" w="9525">
            <a:solidFill>
              <a:srgbClr val="E95C3D"/>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Why can people look at the same evidence and yet, come to different conclusions?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236" name="Google Shape;236;p44"/>
          <p:cNvSpPr/>
          <p:nvPr/>
        </p:nvSpPr>
        <p:spPr>
          <a:xfrm>
            <a:off x="1601775" y="3453900"/>
            <a:ext cx="224700" cy="236400"/>
          </a:xfrm>
          <a:prstGeom prst="mathMultiply">
            <a:avLst>
              <a:gd fmla="val 23520" name="adj1"/>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7" name="Google Shape;237;p44"/>
          <p:cNvSpPr txBox="1"/>
          <p:nvPr/>
        </p:nvSpPr>
        <p:spPr>
          <a:xfrm>
            <a:off x="330000" y="12308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38" name="Google Shape;238;p44"/>
          <p:cNvSpPr txBox="1"/>
          <p:nvPr/>
        </p:nvSpPr>
        <p:spPr>
          <a:xfrm>
            <a:off x="0" y="0"/>
            <a:ext cx="7772400" cy="114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6: Early Republic (1789-1844)</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Exit Ticket - Lesson 7</a:t>
            </a:r>
            <a:endParaRPr>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239" name="Google Shape;239;p44"/>
          <p:cNvPicPr preferRelativeResize="0"/>
          <p:nvPr/>
        </p:nvPicPr>
        <p:blipFill>
          <a:blip r:embed="rId4">
            <a:alphaModFix/>
          </a:blip>
          <a:stretch>
            <a:fillRect/>
          </a:stretch>
        </p:blipFill>
        <p:spPr>
          <a:xfrm>
            <a:off x="216272" y="230997"/>
            <a:ext cx="630865" cy="2616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